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6CBA50-2C16-4F68-AF91-A4480B8787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FC6541-191B-46F0-9FDD-1C8667551B7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D671DE-C3F6-42B6-A55C-1F3CBC55E9A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08BDE4-84B5-45BC-B2D1-5F910E90AE2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3CD28D-8D44-44DF-B91F-50763B6559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5FF245-68E6-416A-AAB6-98A93F1D6E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F18E0C-58B7-419F-B614-5F10AC964F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C7C16E-BDD9-4F7F-A848-FF85280830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4FFA14-7DD0-47FF-B25D-C26AFFD0FC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EE9E69-D4B3-4B4D-A581-C7C098C6B7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972E25C-3D2B-495E-9079-8CE6081B27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CBAA2D-0189-43FA-8BFE-A8AA7DC26D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5AA264-5A20-4B6D-8508-DFC801CEDA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641A31-361A-49B9-9AD1-D38D3A4640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D0DC20-FA00-4C4F-A8A2-D7C086F637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929537-092E-4A83-BB51-6EE2651F2D7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8CDB9C-36D7-4AB9-A32E-4944D7A9719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3C5FD9-EE76-4571-8E4E-F49549ED42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4E1383-283B-4DC5-9F9D-5CDD93D007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F0F86DC-2FE1-4677-9F4A-AB3F6BBA69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6DE5D26-2280-4BDD-8B70-FAD1AB4BBE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88E00E9-C42F-4102-B5DB-073B209D22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FA0211-762C-41AA-A7EC-7A1E4266F2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4184EBB-5CF4-44F7-924E-17E79B1076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CCA981B-B0CA-4595-88E7-38CDDBC996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14C28C-EC97-4621-A528-D9B8D34FB8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B7AEEB7-BA3A-4F21-B447-B292C40D3B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758099-B325-4A71-9179-09F238B897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0F6639A-ECFE-4D00-B475-02D88E7D4DC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1E9C5F-C9CA-4715-A4C6-7C13C4472BF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327FD85-FEF9-4BAC-B35D-CDFA0FC003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E0A75EB-BC56-4732-BA6E-8BA7918FB6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64E5D1C-5B7A-4C4A-A32A-0894222D7E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AB181D-2909-4655-BE1D-EA9A73EFA7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38CD525-10AE-4541-8D41-CD67E7F8D6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90C05F2-AEF4-459D-AA86-B84172BE0C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805533C-B4FB-49C6-8C3D-6FF5D98899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A10F073-27C1-410C-8A49-A5AABCB27A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1A1CC4C-9144-4A1D-B4EC-EA7C3A3A69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DE4F2D-B68B-4A2D-9C3D-5019ACCC96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0C536BB-155A-49A9-9DA2-9804DB1CD2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5B3851-7A5D-4E09-9BF5-0A69518C82D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3A7BD93-E7D3-46C6-A471-34F7D652AE5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A12F75-932F-4073-A924-0720C7EDAB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A10811-C1CD-4D95-A8A7-2A777808A0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23C8EF-92F0-463C-8B5B-3D2DB6E49B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58FE19-2B4E-4224-989A-DAB9A9DB5B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06B062-DD24-4B69-AC76-2A1C80D3EE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464400" y="5216400"/>
            <a:ext cx="9061560" cy="28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3416040" y="6887160"/>
            <a:ext cx="3191760" cy="5187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7196040" y="6887160"/>
            <a:ext cx="2345400" cy="5187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dbf5f9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5477FD-5A2E-477E-872C-BB38DC667BDC}" type="slidenum">
              <a:rPr b="0" lang="en-GB" sz="2400" spc="-1" strike="noStrike">
                <a:solidFill>
                  <a:srgbClr val="dbf5f9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473040" y="6887160"/>
            <a:ext cx="2345400" cy="5187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02560" y="6887160"/>
            <a:ext cx="3800160" cy="5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602200" y="6887160"/>
            <a:ext cx="2792520" cy="5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05F91C-1114-4832-A3A5-5D679F92E640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599040" y="6887160"/>
            <a:ext cx="2792520" cy="5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102560" y="6827760"/>
            <a:ext cx="3800160" cy="5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9188640" y="6827760"/>
            <a:ext cx="2250720" cy="5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DB444E-CC61-41FB-B403-9114E10CFB9A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599040" y="6827760"/>
            <a:ext cx="2792520" cy="5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ftr" idx="10"/>
          </p:nvPr>
        </p:nvSpPr>
        <p:spPr>
          <a:xfrm>
            <a:off x="4102560" y="6827760"/>
            <a:ext cx="380052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&lt;footer&gt;</a:t>
            </a:r>
            <a:endParaRPr b="0" lang="en-GB" sz="2400" spc="-1" strike="noStrike"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11"/>
          </p:nvPr>
        </p:nvSpPr>
        <p:spPr>
          <a:xfrm>
            <a:off x="9188640" y="6827760"/>
            <a:ext cx="225108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2400" spc="-1" strike="noStrike">
                <a:solidFill>
                  <a:srgbClr val="484848"/>
                </a:solidFill>
                <a:latin typeface="Noto Sans Regula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D1AC51D-B38B-420D-A43D-E4BFA5AFE999}" type="slidenum">
              <a:rPr b="0" lang="en-GB" sz="2400" spc="-1" strike="noStrike">
                <a:solidFill>
                  <a:srgbClr val="484848"/>
                </a:solidFill>
                <a:latin typeface="Noto Sans Regular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2"/>
          </p:nvPr>
        </p:nvSpPr>
        <p:spPr>
          <a:xfrm>
            <a:off x="599040" y="6827760"/>
            <a:ext cx="2792880" cy="51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540000" y="5265000"/>
            <a:ext cx="9177120" cy="242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 Korbmacher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PhD Stipendiat på Høgskulen på Vestland, Bergen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800" spc="-1" strike="noStrike">
                <a:solidFill>
                  <a:srgbClr val="dbf5f9"/>
                </a:solidFill>
                <a:latin typeface="Noto Sans Regular"/>
              </a:rPr>
              <a:t>Max.Korbmacher@hvl.no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360000" y="2949480"/>
            <a:ext cx="9357120" cy="165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65000"/>
          </a:bodyPr>
          <a:p>
            <a:pPr algn="ctr">
              <a:lnSpc>
                <a:spcPct val="100000"/>
              </a:lnSpc>
              <a:buNone/>
            </a:pPr>
            <a:r>
              <a:rPr b="0" lang="en-GB" sz="8000" spc="-1" strike="noStrike">
                <a:solidFill>
                  <a:srgbClr val="04617b"/>
                </a:solidFill>
                <a:latin typeface="Noto Sans Light"/>
                <a:ea typeface="Noto Serif CJK SC"/>
              </a:rPr>
              <a:t>Hvor gammel er hjernen din og hvorfor er det viktig?</a:t>
            </a:r>
            <a:endParaRPr b="0" lang="en-GB" sz="80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2726280" y="180000"/>
            <a:ext cx="2851200" cy="269748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7200000" y="1973520"/>
            <a:ext cx="2157480" cy="54396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7710480" y="1206000"/>
            <a:ext cx="1107000" cy="49680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4"/>
          <a:stretch/>
        </p:blipFill>
        <p:spPr>
          <a:xfrm>
            <a:off x="6927120" y="102960"/>
            <a:ext cx="2610360" cy="115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680" cy="12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gap, en biomarkør?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240960" cy="46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Våre undersøkelser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Hjerneregioner som bestemmer hjernealder: fornix &amp; forceps minor</a:t>
            </a:r>
            <a:r>
              <a:rPr b="0" lang="en-GB" sz="2400" spc="-1" strike="noStrike" baseline="33000">
                <a:latin typeface="Noto Sans Regular"/>
              </a:rPr>
              <a:t>1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Hjernealder (og BAG) relaterer til kardiometaboliske, kognitive og psykososiale faktorer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2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Noto Sans Regular"/>
              </a:rPr>
              <a:t>waist-to-hip ratio, diabetes, hypertension, røking, matrix puzzles løsninig, og job- og helse-tilfredstillelse og -persepsjon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180000" y="7213680"/>
            <a:ext cx="102592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Korbmacher et al., 2023, Hum. Brain Map.; 2 Korbmacher et al., 2023, Front. Psy. 14:1117732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6840000" y="1575720"/>
            <a:ext cx="2500560" cy="256428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6840000" y="4140000"/>
            <a:ext cx="2520000" cy="238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680" cy="12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Oppsummering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960960" cy="46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Hjernealder indikerer generell helse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Men hjernealderens rolle som klinisk biomarkør må fortsatt avklares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Men vi ser at fornix og forceps (corpus callosum) er sentrale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Holder disse hvitsubstansregionene nøkkelinformasjon til hjernealdring?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6723000" y="2646000"/>
            <a:ext cx="2880000" cy="272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20" y="3420000"/>
            <a:ext cx="10077840" cy="71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</a:rPr>
              <a:t>Takk!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19" name="Picture 5" descr="Eli Nina Eikefjord"/>
          <p:cNvPicPr/>
          <p:nvPr/>
        </p:nvPicPr>
        <p:blipFill>
          <a:blip r:embed="rId1"/>
          <a:stretch/>
        </p:blipFill>
        <p:spPr>
          <a:xfrm>
            <a:off x="5400000" y="578880"/>
            <a:ext cx="1992600" cy="1992600"/>
          </a:xfrm>
          <a:prstGeom prst="rect">
            <a:avLst/>
          </a:prstGeom>
          <a:ln w="0">
            <a:noFill/>
          </a:ln>
        </p:spPr>
      </p:pic>
      <p:pic>
        <p:nvPicPr>
          <p:cNvPr id="220" name="Picture 6" descr="Ivan Maximov"/>
          <p:cNvPicPr/>
          <p:nvPr/>
        </p:nvPicPr>
        <p:blipFill>
          <a:blip r:embed="rId2">
            <a:grayscl/>
          </a:blip>
          <a:stretch/>
        </p:blipFill>
        <p:spPr>
          <a:xfrm>
            <a:off x="360000" y="583560"/>
            <a:ext cx="1987920" cy="198792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7920000" y="593640"/>
            <a:ext cx="1618560" cy="196308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4"/>
          <a:stretch/>
        </p:blipFill>
        <p:spPr>
          <a:xfrm>
            <a:off x="2880000" y="583560"/>
            <a:ext cx="1977840" cy="197784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5">
            <a:grayscl/>
          </a:blip>
          <a:stretch/>
        </p:blipFill>
        <p:spPr>
          <a:xfrm>
            <a:off x="560880" y="4680000"/>
            <a:ext cx="1650960" cy="179784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540000" y="2616840"/>
            <a:ext cx="151956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Ivan I. Maximov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2520000" y="6719040"/>
            <a:ext cx="190368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Ann Marie de Lange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3158280" y="2616840"/>
            <a:ext cx="148176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Lars T. Westlye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5716080" y="2616840"/>
            <a:ext cx="14328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Eli N. Eikefjord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8168760" y="2616840"/>
            <a:ext cx="161712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Arvid Lundervold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6">
            <a:grayscl/>
          </a:blip>
          <a:stretch/>
        </p:blipFill>
        <p:spPr>
          <a:xfrm>
            <a:off x="2824560" y="4681440"/>
            <a:ext cx="1320840" cy="1797840"/>
          </a:xfrm>
          <a:prstGeom prst="rect">
            <a:avLst/>
          </a:prstGeom>
          <a:ln w="0">
            <a:noFill/>
          </a:ln>
        </p:spPr>
      </p:pic>
      <p:sp>
        <p:nvSpPr>
          <p:cNvPr id="230" name=""/>
          <p:cNvSpPr/>
          <p:nvPr/>
        </p:nvSpPr>
        <p:spPr>
          <a:xfrm>
            <a:off x="380880" y="6717960"/>
            <a:ext cx="195696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Dennis van der Meer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7"/>
          <a:stretch/>
        </p:blipFill>
        <p:spPr>
          <a:xfrm>
            <a:off x="4569480" y="4681440"/>
            <a:ext cx="1704600" cy="179784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4877640" y="6719040"/>
            <a:ext cx="105012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Dani Beck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8">
            <a:grayscl/>
          </a:blip>
          <a:stretch/>
        </p:blipFill>
        <p:spPr>
          <a:xfrm>
            <a:off x="6778800" y="4681440"/>
            <a:ext cx="1237680" cy="179784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6578640" y="6706080"/>
            <a:ext cx="176364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Ole A. Andreassen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640000" y="6719040"/>
            <a:ext cx="146700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"/>
          <p:cNvSpPr/>
          <p:nvPr/>
        </p:nvSpPr>
        <p:spPr>
          <a:xfrm>
            <a:off x="8640000" y="6660000"/>
            <a:ext cx="1230120" cy="2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Tiril Gurholt</a:t>
            </a:r>
            <a:endParaRPr b="0" lang="en-GB" sz="15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9"/>
          <a:stretch/>
        </p:blipFill>
        <p:spPr>
          <a:xfrm>
            <a:off x="8459640" y="4667400"/>
            <a:ext cx="1439280" cy="182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6"/>
          <p:cNvSpPr/>
          <p:nvPr/>
        </p:nvSpPr>
        <p:spPr>
          <a:xfrm>
            <a:off x="1080" y="3420360"/>
            <a:ext cx="1007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GB" sz="4000" spc="-1" strike="noStrike">
                <a:solidFill>
                  <a:srgbClr val="04617b"/>
                </a:solidFill>
                <a:latin typeface="Noto Sans Black"/>
                <a:ea typeface="DejaVu Sans"/>
              </a:rPr>
              <a:t>Spørsmål?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680" cy="12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Innhold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8080" cy="46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Hjernealdring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lang="en-GB" sz="3200" spc="-1" strike="noStrike">
                <a:latin typeface="Noto Sans Regular"/>
              </a:rPr>
              <a:t>Hvordan å forske på hjernealdring?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00000"/>
              </a:buClr>
              <a:buFont typeface="Wingdings" charset="2"/>
              <a:buAutoNum type="arabicPlain"/>
            </a:pPr>
            <a:r>
              <a:rPr b="0" i="1" lang="en-GB" sz="3200" spc="-1" strike="noStrike">
                <a:latin typeface="Noto Sans Regular"/>
              </a:rPr>
              <a:t>Brain age gap,</a:t>
            </a:r>
            <a:r>
              <a:rPr b="0" lang="en-GB" sz="3200" spc="-1" strike="noStrike">
                <a:latin typeface="Noto Sans Regular"/>
              </a:rPr>
              <a:t> en biomarkør?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680" cy="12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Hjernealdering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1320" cy="56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Hjernealdring = Den </a:t>
            </a:r>
            <a:r>
              <a:rPr b="0" lang="en-GB" sz="2400" spc="-1" strike="noStrike" u="sng">
                <a:uFillTx/>
                <a:latin typeface="Noto Sans Regular"/>
                <a:ea typeface="Noto Sans CJK SC"/>
              </a:rPr>
              <a:t>faktiske</a:t>
            </a:r>
            <a:r>
              <a:rPr b="0" lang="en-GB" sz="2400" spc="-1" strike="noStrike">
                <a:latin typeface="Noto Sans Regular"/>
                <a:ea typeface="Noto Sans CJK SC"/>
              </a:rPr>
              <a:t> prosessen av hjernens forandringer over tid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Bruk av magnetresonanstomografi som datakilde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2507760" y="3468240"/>
            <a:ext cx="5123520" cy="366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680" cy="12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Hjernealdering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1320" cy="56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En datakilde fra MRI: </a:t>
            </a:r>
            <a:r>
              <a:rPr b="0" i="1" lang="en-GB" sz="2400" spc="-1" strike="noStrike">
                <a:latin typeface="Noto Sans Regular"/>
                <a:ea typeface="Noto Sans CJK SC"/>
              </a:rPr>
              <a:t>diffusjon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6147000" y="1745280"/>
            <a:ext cx="3750120" cy="324972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1682640" y="5157000"/>
            <a:ext cx="6300360" cy="227772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900000" y="2520000"/>
            <a:ext cx="1980000" cy="224928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3960000" y="3420000"/>
            <a:ext cx="2160000" cy="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/>
          <p:nvPr/>
        </p:nvSpPr>
        <p:spPr>
          <a:xfrm flipH="1">
            <a:off x="4500000" y="3600000"/>
            <a:ext cx="1620000" cy="1260000"/>
          </a:xfrm>
          <a:prstGeom prst="line">
            <a:avLst/>
          </a:prstGeom>
          <a:ln w="0">
            <a:solidFill>
              <a:srgbClr val="3465a4"/>
            </a:solidFill>
            <a:headEnd len="med" type="diamond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 txBox="1"/>
          <p:nvPr/>
        </p:nvSpPr>
        <p:spPr>
          <a:xfrm>
            <a:off x="3387600" y="3240000"/>
            <a:ext cx="392400" cy="44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400" spc="-1" strike="noStrike">
                <a:latin typeface="Noto Sans Regular"/>
                <a:ea typeface="Noto Sans CJK SC"/>
              </a:rPr>
              <a:t>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6204600" y="3240000"/>
            <a:ext cx="392400" cy="44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400" spc="-1" strike="noStrike">
                <a:latin typeface="Noto Sans Regular"/>
                <a:ea typeface="Noto Sans CJK SC"/>
              </a:rPr>
              <a:t>B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3" name=""/>
          <p:cNvSpPr txBox="1"/>
          <p:nvPr/>
        </p:nvSpPr>
        <p:spPr>
          <a:xfrm>
            <a:off x="3855600" y="4527000"/>
            <a:ext cx="392400" cy="44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2400" spc="-1" strike="noStrike">
                <a:latin typeface="Noto Sans Regular"/>
                <a:ea typeface="Noto Sans CJK SC"/>
              </a:rPr>
              <a:t>C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4"/>
          <a:stretch/>
        </p:blipFill>
        <p:spPr>
          <a:xfrm>
            <a:off x="8100000" y="4500000"/>
            <a:ext cx="950760" cy="108000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5"/>
          <a:stretch/>
        </p:blipFill>
        <p:spPr>
          <a:xfrm>
            <a:off x="8460000" y="4995000"/>
            <a:ext cx="950760" cy="108000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6"/>
          <a:stretch/>
        </p:blipFill>
        <p:spPr>
          <a:xfrm>
            <a:off x="8820000" y="5400000"/>
            <a:ext cx="950760" cy="10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680" cy="12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Hjernealdering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1320" cy="56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Men tilbake til </a:t>
            </a:r>
            <a:r>
              <a:rPr b="1" lang="en-GB" sz="2400" spc="-1" strike="noStrike">
                <a:latin typeface="Noto Sans Regular"/>
                <a:ea typeface="Noto Sans CJK SC"/>
              </a:rPr>
              <a:t>aldring</a:t>
            </a:r>
            <a:r>
              <a:rPr b="0" lang="en-GB" sz="2400" spc="-1" strike="noStrike">
                <a:latin typeface="Noto Sans Regular"/>
                <a:ea typeface="Noto Sans CJK SC"/>
              </a:rPr>
              <a:t>sbiten i hjernealdring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680" cy="12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Hjernealdering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481320" cy="563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Vanskelig å forske på, fordi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Det kreves tid (intervallskanning) og større ressurser enn enkelskanning (i.e., cross-seksjonell)</a:t>
            </a:r>
            <a:endParaRPr b="0" lang="en-GB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latin typeface="Noto Sans Regular"/>
                <a:ea typeface="Noto Sans CJK SC"/>
              </a:rPr>
              <a:t>Hjernen er kompleks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Forskjellige vevstyper, funksjoner er nettverk-/regionsavhengig, etc.</a:t>
            </a:r>
            <a:endParaRPr b="0" lang="en-GB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Noto Sans Regular"/>
                <a:ea typeface="Noto Sans CJK SC"/>
              </a:rPr>
              <a:t>Forskjellige aspekter kan undersøkes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680" cy="12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Hvordan å forske på hjernealdring? (idag)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8080" cy="52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Det finnes normative mønstrer i hjernens utvikling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Ikke-normativ utvikling kan vise til symptom- og sykdomsutvikling</a:t>
            </a:r>
            <a:r>
              <a:rPr b="0" lang="en-GB" sz="2800" spc="-1" strike="noStrike" baseline="33000">
                <a:latin typeface="Arial"/>
              </a:rPr>
              <a:t>1</a:t>
            </a:r>
            <a:endParaRPr b="0" lang="en-GB" sz="2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Arial"/>
              </a:rPr>
              <a:t>Men, det trenges mange deltakere til å finne små effekter i hjernen</a:t>
            </a:r>
            <a:r>
              <a:rPr b="0" lang="en-GB" sz="2800" spc="-1" strike="noStrike" baseline="33000">
                <a:latin typeface="Arial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2644200" y="7200000"/>
            <a:ext cx="77950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Rutherford et al., 2022, Elife, 11; 2 Marek et al., 2022, Nat., 603(7902)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4452120" y="4680000"/>
            <a:ext cx="5616360" cy="25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680" cy="12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Hvordan å forske på hjernealdring? (idag)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9118080" cy="52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Derfor ble store databaser etablert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Det kreves nye analysemetoder (feks AI)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3200" spc="-1" strike="noStrike">
                <a:latin typeface="Noto Sans Regular"/>
              </a:rPr>
              <a:t>(tusenvis til millioner variabler)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Hjernealder er én AI anvendelse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584000" y="5220000"/>
            <a:ext cx="4098960" cy="195516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6969240" y="5220000"/>
            <a:ext cx="950760" cy="108000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7329240" y="5715000"/>
            <a:ext cx="950760" cy="108000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7689240" y="6120000"/>
            <a:ext cx="950760" cy="10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5680" cy="12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Noto Sans Light"/>
              </a:rPr>
              <a:t>Brain age gap, en biomarkør?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599040" y="1920240"/>
            <a:ext cx="6958440" cy="466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Brain age gap (BAG) beregning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Trene et matematisk model fra MR dataer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Gjør aldersprediksjoner per individ: “din hjerne er X år gammel”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AutoNum type="arabicPlain"/>
            </a:pPr>
            <a:r>
              <a:rPr b="0" lang="en-GB" sz="2400" spc="-1" strike="noStrike">
                <a:latin typeface="Noto Sans Regular"/>
              </a:rPr>
              <a:t>Ta forskjellen mellom kronologisk og predikert alder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Noto Sans Regular"/>
              </a:rPr>
              <a:t>BAG som biomarkør? </a:t>
            </a:r>
            <a:endParaRPr b="0" lang="en-GB" sz="32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Relatert til en rekke kliniske symptomer og tilstander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1,2</a:t>
            </a:r>
            <a:endParaRPr b="0" lang="en-GB" sz="2400" spc="-1" strike="noStrike">
              <a:latin typeface="Arial"/>
            </a:endParaRPr>
          </a:p>
          <a:p>
            <a:pPr lvl="1" marL="810000" indent="-270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Ani"/>
              <a:buChar char="-"/>
            </a:pPr>
            <a:r>
              <a:rPr b="0" lang="en-GB" sz="2400" spc="-1" strike="noStrike">
                <a:latin typeface="Noto Sans Regular"/>
                <a:ea typeface="Noto Sans CJK SC"/>
              </a:rPr>
              <a:t>Høyere i noen kliniske grupper vs controls</a:t>
            </a:r>
            <a:r>
              <a:rPr b="0" lang="en-GB" sz="2400" spc="-1" strike="noStrike" baseline="33000">
                <a:latin typeface="Noto Sans Regular"/>
                <a:ea typeface="Noto Sans CJK SC"/>
              </a:rPr>
              <a:t>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1080000" y="7213680"/>
            <a:ext cx="90000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Franke &amp; Gaser, 2019, Front. Neurol., 789; 2 Kaufmann et al., 2019, Nat. Neur. 22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8280000" y="2737440"/>
            <a:ext cx="1437480" cy="143748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/>
          <p:nvPr/>
        </p:nvSpPr>
        <p:spPr>
          <a:xfrm>
            <a:off x="9000000" y="4168800"/>
            <a:ext cx="360" cy="1537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>
            <a:off x="8174880" y="5749920"/>
            <a:ext cx="172260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Biologisk: 23 år gammel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BAG = 1 år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8175600" y="2053080"/>
            <a:ext cx="190260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Kronologisk: 22 år gammel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8100000" y="1800000"/>
            <a:ext cx="1797480" cy="5219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 rot="5414400">
            <a:off x="8320680" y="4857840"/>
            <a:ext cx="172260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Aldersprediksjon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2022-05-21T22:17:07Z</dcterms:created>
  <dc:creator/>
  <dc:description/>
  <dc:language>en-GB</dc:language>
  <cp:lastModifiedBy>Max Korbmacher</cp:lastModifiedBy>
  <dcterms:modified xsi:type="dcterms:W3CDTF">2023-05-10T23:25:44Z</dcterms:modified>
  <cp:revision>70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